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8" r:id="rId5"/>
    <p:sldId id="265" r:id="rId6"/>
    <p:sldId id="266" r:id="rId7"/>
    <p:sldId id="279" r:id="rId8"/>
    <p:sldId id="280" r:id="rId9"/>
    <p:sldId id="268" r:id="rId10"/>
    <p:sldId id="269" r:id="rId11"/>
    <p:sldId id="274" r:id="rId12"/>
    <p:sldId id="260" r:id="rId13"/>
    <p:sldId id="273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88"/>
    <a:srgbClr val="91F2FF"/>
    <a:srgbClr val="24A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2145-7A80-4D22-9A98-BBA8E609621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C89-9357-4BDD-9D06-027B03DB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6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2145-7A80-4D22-9A98-BBA8E609621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C89-9357-4BDD-9D06-027B03DB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7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2145-7A80-4D22-9A98-BBA8E609621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C89-9357-4BDD-9D06-027B03DB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2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5"/>
            <a:ext cx="8363938" cy="747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113135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000" spc="-75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500" spc="-38" baseline="0"/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99853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2145-7A80-4D22-9A98-BBA8E609621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C89-9357-4BDD-9D06-027B03DB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7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2145-7A80-4D22-9A98-BBA8E609621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C89-9357-4BDD-9D06-027B03DB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5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2145-7A80-4D22-9A98-BBA8E609621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C89-9357-4BDD-9D06-027B03DB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5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2145-7A80-4D22-9A98-BBA8E609621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C89-9357-4BDD-9D06-027B03DB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8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2145-7A80-4D22-9A98-BBA8E609621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C89-9357-4BDD-9D06-027B03DB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2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2145-7A80-4D22-9A98-BBA8E609621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C89-9357-4BDD-9D06-027B03DB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4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2145-7A80-4D22-9A98-BBA8E609621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C89-9357-4BDD-9D06-027B03DB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7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2145-7A80-4D22-9A98-BBA8E609621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BC89-9357-4BDD-9D06-027B03DB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1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92145-7A80-4D22-9A98-BBA8E609621B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BC89-9357-4BDD-9D06-027B03DB9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edsenger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emger.ru/abou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frost.com/sublib/display-report.do?id=P8A4-01-00-00-00&amp;src=PR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edsenger.ru/images/fullwhitelogo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699" y="116632"/>
            <a:ext cx="4295775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9742" t="6951" b="8432"/>
          <a:stretch/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36512" y="3068960"/>
            <a:ext cx="9180512" cy="980728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Медицинский мессенджер – удобный способ дистанционного общения пациента с лечащим врачом</a:t>
            </a:r>
          </a:p>
        </p:txBody>
      </p:sp>
    </p:spTree>
    <p:extLst>
      <p:ext uri="{BB962C8B-B14F-4D97-AF65-F5344CB8AC3E}">
        <p14:creationId xmlns:p14="http://schemas.microsoft.com/office/powerpoint/2010/main" val="241649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37" r="50000" b="83187"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0"/>
            <a:ext cx="9143999" cy="980728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500" b="1" dirty="0"/>
              <a:t> Внедрение</a:t>
            </a:r>
            <a:r>
              <a:rPr lang="en-US" sz="3500" b="1" dirty="0"/>
              <a:t>                             </a:t>
            </a:r>
            <a:r>
              <a:rPr lang="ru-RU" sz="3500" b="1" dirty="0"/>
              <a:t> в </a:t>
            </a:r>
            <a:r>
              <a:rPr lang="ru-RU" sz="3500" b="1" dirty="0" err="1"/>
              <a:t>медорганизации</a:t>
            </a:r>
            <a:r>
              <a:rPr lang="ru-RU" sz="3500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712968" cy="4427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Фактически никакого внедрения платформы не требуется. Отсутствуют также предварительные затраты на внедрение. Достаточно доступа в сеть интернет. Необходимо выполнить следующее: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Зарегистрировать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медорганизацию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платформе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www.medsenger.ru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about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доступ в свой кабинет администратора.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Согласовать свой прейскурант на дистанционное консультирование, утвердить необходимые документы на консультирование (пакет типовых и методических документов нами разработан и будет предоставлен).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Предложить своим пациентам услугу дистанционного консультирования.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Оплата платформы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Medsenger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производится ежемесячно по факту реально оказанных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медорганизацией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услуг дистанционного консультирования. Установлена фиксированная оплата за человеко-месяц консультирования.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t="8437" r="82133" b="83187"/>
          <a:stretch/>
        </p:blipFill>
        <p:spPr bwMode="auto">
          <a:xfrm>
            <a:off x="2411760" y="16260"/>
            <a:ext cx="288032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507940"/>
            <a:ext cx="8214941" cy="369332"/>
          </a:xfrm>
          <a:prstGeom prst="rect">
            <a:avLst/>
          </a:prstGeom>
          <a:solidFill>
            <a:srgbClr val="91F2FF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Доступно бесплатное тестирование в течение месяца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www.medsenger.ru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about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4524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37" r="50000" b="83187"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6000" b="1" dirty="0"/>
            </a:br>
            <a:br>
              <a:rPr lang="ru-RU" sz="6000" b="1" dirty="0"/>
            </a:br>
            <a:br>
              <a:rPr lang="ru-RU" sz="6000" b="1" dirty="0"/>
            </a:br>
            <a:r>
              <a:rPr lang="ru-RU" sz="6000" dirty="0"/>
              <a:t> </a:t>
            </a:r>
            <a:br>
              <a:rPr lang="ru-RU" dirty="0"/>
            </a:br>
            <a:r>
              <a:rPr lang="ru-RU" sz="3600" dirty="0"/>
              <a:t>(почему сейчас?)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50399"/>
              </p:ext>
            </p:extLst>
          </p:nvPr>
        </p:nvGraphicFramePr>
        <p:xfrm>
          <a:off x="251520" y="1196752"/>
          <a:ext cx="8712968" cy="256198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1341">
                <a:tc>
                  <a:txBody>
                    <a:bodyPr/>
                    <a:lstStyle/>
                    <a:p>
                      <a:r>
                        <a:rPr lang="ru-RU" sz="2000" dirty="0"/>
                        <a:t>2017</a:t>
                      </a:r>
                      <a:r>
                        <a:rPr lang="ru-RU" sz="2000" baseline="0" dirty="0"/>
                        <a:t> будет годом принятия закона о телемедицине </a:t>
                      </a:r>
                      <a:r>
                        <a:rPr lang="ru-RU" sz="2000" dirty="0"/>
                        <a:t>– </a:t>
                      </a:r>
                      <a:r>
                        <a:rPr lang="ru-RU" sz="2000" baseline="0" dirty="0"/>
                        <a:t>она станет очень модной и востребованной!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A8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2017 будет годом сокращения бюджетов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медорганизаций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38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Мы предлагаем очень простое готовое телемедицинское</a:t>
                      </a:r>
                      <a:r>
                        <a:rPr lang="ru-RU" sz="2000" b="1" baseline="0" dirty="0">
                          <a:solidFill>
                            <a:schemeClr val="bg1"/>
                          </a:solidFill>
                        </a:rPr>
                        <a:t> решение, запускаемое быстро и без начальных вложений 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A8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Мы предлагаем </a:t>
                      </a:r>
                      <a:r>
                        <a:rPr lang="ru-RU" sz="2000" b="1" dirty="0" err="1"/>
                        <a:t>медорганизациям</a:t>
                      </a:r>
                      <a:r>
                        <a:rPr lang="ru-RU" sz="2000" b="1" dirty="0"/>
                        <a:t> новую дополнительную платную услугу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" y="0"/>
            <a:ext cx="9143999" cy="980728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500" b="1" dirty="0"/>
              <a:t>  Актуальность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3974757"/>
            <a:ext cx="9001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опросу </a:t>
            </a:r>
            <a:r>
              <a:rPr lang="en-US" dirty="0"/>
              <a:t>714 </a:t>
            </a:r>
            <a:r>
              <a:rPr lang="ru-RU" dirty="0"/>
              <a:t>врачей (</a:t>
            </a:r>
            <a:r>
              <a:rPr lang="en-US" dirty="0" err="1"/>
              <a:t>OnDoc</a:t>
            </a:r>
            <a:r>
              <a:rPr lang="ru-RU" dirty="0"/>
              <a:t>, август 2016,</a:t>
            </a:r>
            <a:r>
              <a:rPr lang="en-US" dirty="0"/>
              <a:t> </a:t>
            </a:r>
            <a:r>
              <a:rPr lang="en-US" sz="1100" dirty="0"/>
              <a:t>https://drive.google.com/file/d/0B82zynEeVggIOWMtdFk2TmF5QWc/view</a:t>
            </a:r>
            <a:r>
              <a:rPr lang="ru-RU" dirty="0"/>
              <a:t>)</a:t>
            </a:r>
            <a:r>
              <a:rPr lang="ru-RU" sz="1100" dirty="0"/>
              <a:t> </a:t>
            </a:r>
          </a:p>
          <a:p>
            <a:endParaRPr lang="ru-RU" sz="800" dirty="0"/>
          </a:p>
          <a:p>
            <a:r>
              <a:rPr lang="ru-RU" dirty="0"/>
              <a:t>62% врачей считают, что пациенты готовы пользоваться услугами телемедицины </a:t>
            </a:r>
          </a:p>
          <a:p>
            <a:r>
              <a:rPr lang="ru-RU" dirty="0"/>
              <a:t>(в </a:t>
            </a:r>
            <a:r>
              <a:rPr lang="ru-RU" dirty="0" err="1"/>
              <a:t>т.ч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71% работающих в частной медицине и  60% работников бюджетных учреждений)</a:t>
            </a:r>
          </a:p>
          <a:p>
            <a:r>
              <a:rPr lang="ru-RU" dirty="0"/>
              <a:t>83% врачей считают, что телемедицинские услуги не подходят для первого визита к врачу</a:t>
            </a:r>
          </a:p>
          <a:p>
            <a:endParaRPr lang="ru-RU" sz="800" dirty="0"/>
          </a:p>
          <a:p>
            <a:r>
              <a:rPr lang="ru-RU" b="1" dirty="0"/>
              <a:t>Решение </a:t>
            </a:r>
            <a:r>
              <a:rPr lang="en-US" b="1" dirty="0" err="1"/>
              <a:t>Medsenger</a:t>
            </a:r>
            <a:r>
              <a:rPr lang="en-US" b="1" dirty="0"/>
              <a:t> </a:t>
            </a:r>
            <a:r>
              <a:rPr lang="ru-RU" b="1" dirty="0"/>
              <a:t>как раз предназначено для дистанционного сопровождения больных, которых врач уже лечил очно.</a:t>
            </a:r>
          </a:p>
        </p:txBody>
      </p:sp>
    </p:spTree>
    <p:extLst>
      <p:ext uri="{BB962C8B-B14F-4D97-AF65-F5344CB8AC3E}">
        <p14:creationId xmlns:p14="http://schemas.microsoft.com/office/powerpoint/2010/main" val="124020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37" r="50000" b="83187"/>
          <a:stretch/>
        </p:blipFill>
        <p:spPr bwMode="auto">
          <a:xfrm>
            <a:off x="1" y="6052313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0"/>
            <a:ext cx="9143999" cy="980728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500" b="1" dirty="0"/>
              <a:t> </a:t>
            </a:r>
            <a:r>
              <a:rPr lang="ru-RU" sz="3600" b="1" dirty="0"/>
              <a:t>«Топливо» телемедицины</a:t>
            </a:r>
          </a:p>
        </p:txBody>
      </p:sp>
      <p:pic>
        <p:nvPicPr>
          <p:cNvPr id="10" name="Picture 2" descr="http://swymedical.swyme.com/wp-content/uploads/sites/2/2015/08/hand-from-laptop-w-money-14943634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4587" y="4437112"/>
            <a:ext cx="1872691" cy="1587026"/>
          </a:xfrm>
          <a:prstGeom prst="rect">
            <a:avLst/>
          </a:prstGeom>
          <a:noFill/>
        </p:spPr>
      </p:pic>
      <p:pic>
        <p:nvPicPr>
          <p:cNvPr id="11" name="Picture 4" descr="ТЕЛЕМЕДИЦИНА (700x441, 40Kb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44" y="4507909"/>
            <a:ext cx="2326843" cy="146800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96680" y="4437112"/>
            <a:ext cx="216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/>
              <a:t>+</a:t>
            </a: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95536" y="1312168"/>
            <a:ext cx="8229600" cy="40610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i="1" dirty="0"/>
              <a:t>«Множество пилотных проектов уже провалилось, не достигнув коммерческого успеха, вследствие: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/>
              <a:t>отсутствия желания сотрудничества у врачей;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/>
              <a:t>недружелюбной регуляторной среды;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/>
              <a:t>отсутствия ясности как осуществлять оплату таких услуг</a:t>
            </a:r>
            <a:r>
              <a:rPr lang="ru-RU" sz="2400" i="1" dirty="0"/>
              <a:t>».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800" i="1" dirty="0"/>
              <a:t>Компания </a:t>
            </a:r>
            <a:r>
              <a:rPr lang="en-US" sz="1800" i="1" dirty="0"/>
              <a:t>Frost &amp; Sullivan</a:t>
            </a:r>
            <a:r>
              <a:rPr lang="ru-RU" sz="1800" i="1" dirty="0"/>
              <a:t> -</a:t>
            </a:r>
            <a:r>
              <a:rPr lang="en-US" sz="1800" i="1" dirty="0"/>
              <a:t> </a:t>
            </a:r>
            <a:r>
              <a:rPr lang="ru-RU" sz="1800" i="1" dirty="0"/>
              <a:t>аналитический отчет 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b="1" i="1" u="sng" dirty="0">
                <a:hlinkClick r:id="rId5"/>
              </a:rPr>
              <a:t>Asia-Pacific Telehealth Outlook 2016-2020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33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04" y="0"/>
            <a:ext cx="9127196" cy="959716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Спасибо 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92" y="5877272"/>
            <a:ext cx="9139308" cy="980728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644716"/>
              </p:ext>
            </p:extLst>
          </p:nvPr>
        </p:nvGraphicFramePr>
        <p:xfrm>
          <a:off x="251519" y="5826968"/>
          <a:ext cx="856895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784">
                  <a:extLst>
                    <a:ext uri="{9D8B030D-6E8A-4147-A177-3AD203B41FA5}">
                      <a16:colId xmlns:a16="http://schemas.microsoft.com/office/drawing/2014/main" val="1677718422"/>
                    </a:ext>
                  </a:extLst>
                </a:gridCol>
                <a:gridCol w="3583169">
                  <a:extLst>
                    <a:ext uri="{9D8B030D-6E8A-4147-A177-3AD203B41FA5}">
                      <a16:colId xmlns:a16="http://schemas.microsoft.com/office/drawing/2014/main" val="3439034020"/>
                    </a:ext>
                  </a:extLst>
                </a:gridCol>
              </a:tblGrid>
              <a:tr h="371681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ООО «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</a:rPr>
                        <a:t>TelePat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info@medsenger.ru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996372"/>
                  </a:ext>
                </a:extLst>
              </a:tr>
              <a:tr h="371681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телемедицина для пациентов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+7-9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66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061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-4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048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96788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1360" t="6951" r="13040" b="43182"/>
          <a:stretch/>
        </p:blipFill>
        <p:spPr>
          <a:xfrm>
            <a:off x="4691" y="945136"/>
            <a:ext cx="9139309" cy="493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57148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b="1" dirty="0">
                <a:solidFill>
                  <a:srgbClr val="C4591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 чем польза для пациентов?</a:t>
            </a:r>
            <a:endParaRPr lang="ru-RU" sz="48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76" y="751772"/>
            <a:ext cx="8858280" cy="573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Если у пациента возникла несрочная проблема, он может немедленно обратиться к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своему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врачу и гарантированно получить компетентный ответ;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тактичных пациентов такая форма обращения удобнее, чем потенциально беспокоящий врача телефонный звонок; не надо тратить время и нервы на дозвон к врачу, который может быть занят и не сможет сразу ответить;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Письменное общение лаконичнее и четче воспринимается;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Пациент также видит всю свою переписку с врачом и всегда может посмотреть предыдущие ответы доктора;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Задавая вопрос, пациент может включить в него дополнительную информацию в виде фото (например, сыпь) или медицинских документов (анализы, консультации), полученных в других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мед.организациях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ему не надо ездить к врачу только для того, чтобы показать «бумажку»; все документы сохраняются в персональной карте и всегда доступны;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Пациент испытывает комфортное ощущение, что он постоянно на связи с врачом и в любой момент может обратиться к нему со своей проблемой.</a:t>
            </a:r>
            <a:endParaRPr kumimoji="0" lang="ru-RU" sz="9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88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571480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C4591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 чем польза системы для врача?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76" y="1120006"/>
            <a:ext cx="8858280" cy="448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Сокращаются (вплоть до исключения) обращения пациентов с несрочными вопросами по телефону и другим личным каналам.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Письменные общения лаконичнее и более конкретны, чем «поток сознания» в телефонном разговоре.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возможность ответить на вопросы пациентов в удобное для себя время, звонки пациентов не отвлекают врача от текущей работы.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Отвечая, врач видит все предыдущие вопросы и ответы, фото пациента, а также может заглянуть в его персональную электронную медицинскую карту.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Работа вознаграждается по числу обслуживаемых пациентов.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По завершении контракта, у пациента не остается прямых контактов врача и он больше не может обратиться к нему</a:t>
            </a:r>
          </a:p>
        </p:txBody>
      </p:sp>
    </p:spTree>
    <p:extLst>
      <p:ext uri="{BB962C8B-B14F-4D97-AF65-F5344CB8AC3E}">
        <p14:creationId xmlns:p14="http://schemas.microsoft.com/office/powerpoint/2010/main" val="255683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60648"/>
            <a:ext cx="8229600" cy="571480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3600" b="1" dirty="0">
                <a:solidFill>
                  <a:srgbClr val="C4591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 чем польза системы для </a:t>
            </a:r>
            <a:r>
              <a:rPr lang="ru-RU" sz="3600" b="1" dirty="0" err="1">
                <a:solidFill>
                  <a:srgbClr val="C4591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мед.организации</a:t>
            </a:r>
            <a:r>
              <a:rPr lang="ru-RU" sz="3600" b="1" dirty="0">
                <a:solidFill>
                  <a:srgbClr val="C4591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76" y="1009090"/>
            <a:ext cx="8858280" cy="573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Дистанционный канал между врачом и пациентом устанавливается администратором на основе официального договора (контракта), а не на базе личных договоренностей;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«Дистанционный персональный мониторинг пациента лечащим врачом» может быть платной услугой, приносящей </a:t>
            </a:r>
            <a:r>
              <a:rPr kumimoji="0" lang="ru-RU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мед.организации</a:t>
            </a: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дополнительный заработок;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Предложенная система не отвлекает врачей от повседневной работы и позволяет им быть на связи с пациентом и в нерабочее время (и в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любом месте)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Пациенты испытывают более комфортное ощущение, постоянно оставаясь на связи со своим лечащим врачом;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Дистанционное решение определенных медицинских вопросов позволяет сократить число очных визитов и снизить нагрузку на врача и </a:t>
            </a:r>
            <a:r>
              <a:rPr kumimoji="0" lang="ru-RU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мед.организацию</a:t>
            </a: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Дистанционные взаимодействия врача и пациента протоколируются и, при необходимости, могут быть проконтролированы администрацией.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4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804" y="0"/>
            <a:ext cx="5580112" cy="1124744"/>
          </a:xfrm>
        </p:spPr>
        <p:txBody>
          <a:bodyPr/>
          <a:lstStyle/>
          <a:p>
            <a:r>
              <a:rPr lang="ru-RU" dirty="0"/>
              <a:t>Разные мнения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52" t="20743" r="46255" b="18855"/>
          <a:stretch/>
        </p:blipFill>
        <p:spPr>
          <a:xfrm>
            <a:off x="20879" y="1052736"/>
            <a:ext cx="5247476" cy="4797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8355" y="1082210"/>
            <a:ext cx="3840149" cy="553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Герман Клименко</a:t>
            </a:r>
            <a:r>
              <a:rPr lang="ru-RU" dirty="0"/>
              <a:t>: Практика телемедицины «врач-пациент» </a:t>
            </a:r>
            <a:r>
              <a:rPr lang="ru-RU" b="1" dirty="0"/>
              <a:t>уже сложилась как обычай делового оборота, ее надо просто зарегулировать</a:t>
            </a:r>
            <a:r>
              <a:rPr lang="ru-RU" dirty="0"/>
              <a:t>. Минздрав предлагает сделать это жестче, мы – чуть мягче. </a:t>
            </a:r>
          </a:p>
          <a:p>
            <a:endParaRPr lang="ru-RU" dirty="0"/>
          </a:p>
          <a:p>
            <a:r>
              <a:rPr lang="ru-RU" b="1" dirty="0"/>
              <a:t>Пока же </a:t>
            </a:r>
            <a:r>
              <a:rPr lang="ru-RU" dirty="0"/>
              <a:t>с юридической точки зрения общение пациента с доктором посредством современных коммуникаций – </a:t>
            </a:r>
            <a:r>
              <a:rPr lang="ru-RU" b="1" dirty="0"/>
              <a:t>это взаимодействие двух частных лиц. </a:t>
            </a:r>
          </a:p>
          <a:p>
            <a:endParaRPr lang="ru-RU" sz="1000" b="1" dirty="0"/>
          </a:p>
          <a:p>
            <a:r>
              <a:rPr lang="ru-RU" dirty="0"/>
              <a:t>Пока не совсем понятно, </a:t>
            </a:r>
            <a:r>
              <a:rPr lang="ru-RU" b="1" dirty="0"/>
              <a:t>как вписать телемедицину в распорядок дня врача</a:t>
            </a:r>
            <a:r>
              <a:rPr lang="ru-RU" dirty="0"/>
              <a:t>, как ее финансировать и как решать многие другие вопросы. Ясно только, что в каждой области медицины будут свои особенности.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5013" y="5862608"/>
            <a:ext cx="459920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Телемедицина «ПАЦИЕНТ-ВРАЧ»</a:t>
            </a:r>
          </a:p>
        </p:txBody>
      </p:sp>
    </p:spTree>
    <p:extLst>
      <p:ext uri="{BB962C8B-B14F-4D97-AF65-F5344CB8AC3E}">
        <p14:creationId xmlns:p14="http://schemas.microsoft.com/office/powerpoint/2010/main" val="57265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quaer.ru/_pu/0/s21390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929066"/>
            <a:ext cx="4286250" cy="2847976"/>
          </a:xfrm>
          <a:prstGeom prst="rect">
            <a:avLst/>
          </a:prstGeom>
          <a:noFill/>
        </p:spPr>
      </p:pic>
      <p:pic>
        <p:nvPicPr>
          <p:cNvPr id="118788" name="Picture 4" descr="http://kak-vylechitsia.ru/wp-content/uploads/2013/11/kakoy-vrach-lechit-gemorroy-bez-operatsii-na-lyuboy-stad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14422"/>
            <a:ext cx="4619625" cy="3048001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232831"/>
            <a:ext cx="8784976" cy="747897"/>
          </a:xfrm>
        </p:spPr>
        <p:txBody>
          <a:bodyPr>
            <a:noAutofit/>
          </a:bodyPr>
          <a:lstStyle/>
          <a:p>
            <a:r>
              <a:rPr lang="ru-RU" sz="3200" dirty="0"/>
              <a:t>Телемедицина «пациент-врач» давно существует </a:t>
            </a:r>
            <a:br>
              <a:rPr lang="ru-RU" sz="3200" dirty="0"/>
            </a:br>
            <a:r>
              <a:rPr lang="ru-RU" sz="3200" dirty="0"/>
              <a:t>(в стихийном, неорганизованном формате)!</a:t>
            </a:r>
          </a:p>
        </p:txBody>
      </p:sp>
    </p:spTree>
    <p:extLst>
      <p:ext uri="{BB962C8B-B14F-4D97-AF65-F5344CB8AC3E}">
        <p14:creationId xmlns:p14="http://schemas.microsoft.com/office/powerpoint/2010/main" val="19258348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tcenter.ru/files/banner-mai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76089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2071" y="44624"/>
            <a:ext cx="51125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Крик души…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94130"/>
            <a:ext cx="85689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…Возможно, даже, врач войдет в наше положение и даст свой телефон для связи. </a:t>
            </a:r>
            <a:r>
              <a:rPr lang="ru-RU" sz="2800" b="1" dirty="0"/>
              <a:t>Только как врач поймёт, в момент нашего звонка, о ком из пациентов идет речь? Как он вспомнит, толкая продуктовую тележку в магазине,  дозу лекарства, которое он неделю назад назначил  «девочке в розовой кофточке»?</a:t>
            </a:r>
          </a:p>
          <a:p>
            <a:endParaRPr lang="ru-RU" sz="800" b="1" dirty="0"/>
          </a:p>
          <a:p>
            <a:r>
              <a:rPr lang="ru-RU" sz="2000" dirty="0"/>
              <a:t>Дорогие наши пациенты и родители наших маленьких пациентов! Мы уважаем Ваши нервы, время и средства и бережем авторитет наших  специалистов. </a:t>
            </a:r>
          </a:p>
          <a:p>
            <a:r>
              <a:rPr lang="ru-RU" sz="2000" dirty="0"/>
              <a:t>Поэтому, для оптимизации Вашего взаимодействия с нашими врачами мы предлагаем новую услугу «онлайн-сопровождение консультации специалиста». </a:t>
            </a:r>
          </a:p>
        </p:txBody>
      </p:sp>
    </p:spTree>
    <p:extLst>
      <p:ext uri="{BB962C8B-B14F-4D97-AF65-F5344CB8AC3E}">
        <p14:creationId xmlns:p14="http://schemas.microsoft.com/office/powerpoint/2010/main" val="203073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37" r="50000" b="83187"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857" y="1345992"/>
            <a:ext cx="5360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r>
              <a:rPr lang="ru-RU" sz="2000" b="1" dirty="0" err="1"/>
              <a:t>edsenger</a:t>
            </a:r>
            <a:r>
              <a:rPr lang="en-US" sz="2000" b="1" dirty="0"/>
              <a:t> </a:t>
            </a:r>
            <a:r>
              <a:rPr lang="ru-RU" sz="2000" dirty="0"/>
              <a:t>–  </a:t>
            </a:r>
            <a:r>
              <a:rPr lang="en-US" sz="2000" dirty="0"/>
              <a:t>SaaS</a:t>
            </a:r>
            <a:r>
              <a:rPr lang="ru-RU" sz="2000" dirty="0"/>
              <a:t> платформа, позволяющая </a:t>
            </a:r>
            <a:r>
              <a:rPr lang="ru-RU" sz="2000" dirty="0" err="1"/>
              <a:t>медорганизациям</a:t>
            </a:r>
            <a:r>
              <a:rPr lang="ru-RU" sz="2000" dirty="0"/>
              <a:t> и врачам предложить своим пациентам новую </a:t>
            </a:r>
            <a:r>
              <a:rPr lang="ru-RU" sz="2000" b="1" dirty="0"/>
              <a:t>платную</a:t>
            </a:r>
            <a:r>
              <a:rPr lang="ru-RU" sz="2000" dirty="0"/>
              <a:t> услугу: </a:t>
            </a:r>
            <a:r>
              <a:rPr lang="ru-RU" sz="2000" b="1" dirty="0"/>
              <a:t>дистанционное консультирование </a:t>
            </a:r>
            <a:r>
              <a:rPr lang="ru-RU" sz="2000" dirty="0"/>
              <a:t>(сопровождение, мониторинг) пациента его лечащим врачом</a:t>
            </a:r>
            <a:r>
              <a:rPr lang="en-US" sz="2000" dirty="0"/>
              <a:t> </a:t>
            </a:r>
            <a:r>
              <a:rPr lang="ru-RU" sz="2000" dirty="0"/>
              <a:t>между очными визитами.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" y="0"/>
            <a:ext cx="9143999" cy="980728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   Цель проекта</a:t>
            </a:r>
          </a:p>
        </p:txBody>
      </p:sp>
      <p:pic>
        <p:nvPicPr>
          <p:cNvPr id="7" name="Picture 2" descr="http://www.quaer.ru/_pu/0/s213903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3" y="3629023"/>
            <a:ext cx="3600399" cy="2392265"/>
          </a:xfrm>
          <a:prstGeom prst="rect">
            <a:avLst/>
          </a:prstGeom>
          <a:noFill/>
        </p:spPr>
      </p:pic>
      <p:pic>
        <p:nvPicPr>
          <p:cNvPr id="8" name="Picture 4" descr="http://kak-vylechitsia.ru/wp-content/uploads/2013/11/kakoy-vrach-lechit-gemorroy-bez-operatsii-na-lyuboy-stadii.jpg"/>
          <p:cNvPicPr>
            <a:picLocks noChangeAspect="1" noChangeArrowheads="1"/>
          </p:cNvPicPr>
          <p:nvPr/>
        </p:nvPicPr>
        <p:blipFill rotWithShape="1">
          <a:blip r:embed="rId4"/>
          <a:srcRect l="1606" r="5610"/>
          <a:stretch/>
        </p:blipFill>
        <p:spPr bwMode="auto">
          <a:xfrm>
            <a:off x="5459793" y="980727"/>
            <a:ext cx="3720719" cy="26458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9857" y="3645024"/>
            <a:ext cx="53602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r>
              <a:rPr lang="ru-RU" sz="2000" b="1" dirty="0" err="1"/>
              <a:t>edsenger</a:t>
            </a:r>
            <a:r>
              <a:rPr lang="en-US" sz="2000" b="1" dirty="0"/>
              <a:t> </a:t>
            </a:r>
            <a:r>
              <a:rPr lang="ru-RU" sz="2000" dirty="0"/>
              <a:t>– это более удобный, платный,  контролируемый и протоколируемый аналог предоставления врачом пациенту своего мобильного телефона или e-</a:t>
            </a:r>
            <a:r>
              <a:rPr lang="ru-RU" sz="2000" dirty="0" err="1"/>
              <a:t>mail</a:t>
            </a:r>
            <a:r>
              <a:rPr lang="ru-RU" sz="2000" dirty="0"/>
              <a:t>. </a:t>
            </a:r>
          </a:p>
          <a:p>
            <a:r>
              <a:rPr lang="ru-RU" sz="2000" dirty="0"/>
              <a:t>После завершения договора у пациента не остается никаких личных контактов врача, но сохраняется вся переписка с ним. </a:t>
            </a:r>
          </a:p>
        </p:txBody>
      </p:sp>
    </p:spTree>
    <p:extLst>
      <p:ext uri="{BB962C8B-B14F-4D97-AF65-F5344CB8AC3E}">
        <p14:creationId xmlns:p14="http://schemas.microsoft.com/office/powerpoint/2010/main" val="262507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37" r="50000" b="83187"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857" y="1077704"/>
            <a:ext cx="8816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en-US" b="1" dirty="0"/>
              <a:t>M</a:t>
            </a:r>
            <a:r>
              <a:rPr lang="ru-RU" b="1" dirty="0" err="1"/>
              <a:t>edsenger</a:t>
            </a:r>
            <a:r>
              <a:rPr lang="en-US" b="1" dirty="0"/>
              <a:t> </a:t>
            </a:r>
            <a:r>
              <a:rPr lang="ru-RU" dirty="0"/>
              <a:t>– онлайн-платформа и мобильные приложения для обмена сообщениями между пациентом и его врачом. </a:t>
            </a:r>
          </a:p>
          <a:p>
            <a:r>
              <a:rPr lang="ru-RU" b="1" dirty="0"/>
              <a:t>Принцип сервиса: </a:t>
            </a:r>
            <a:r>
              <a:rPr lang="ru-RU" b="1" dirty="0">
                <a:solidFill>
                  <a:srgbClr val="FF0000"/>
                </a:solidFill>
              </a:rPr>
              <a:t>пациент спрашивает, когда возникает вопрос, – врач отвечает, когда у него есть возможность (в пределах установленного времени). </a:t>
            </a:r>
          </a:p>
          <a:p>
            <a:r>
              <a:rPr lang="ru-RU" dirty="0"/>
              <a:t>Именно это позволяет встроить новую услугу в загруженный рабочий день врача.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" y="0"/>
            <a:ext cx="9143999" cy="980728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   Организация услуги</a:t>
            </a:r>
          </a:p>
        </p:txBody>
      </p:sp>
      <p:pic>
        <p:nvPicPr>
          <p:cNvPr id="9" name="Рисунок 8" descr="https://medsenger.ru/images/about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8017" y="2790408"/>
            <a:ext cx="4722495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857" y="3068960"/>
            <a:ext cx="44241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Консультирование осуществляется в рамках контракта между пациентом и </a:t>
            </a:r>
            <a:r>
              <a:rPr lang="ru-RU" dirty="0" err="1"/>
              <a:t>медорганизацией</a:t>
            </a:r>
            <a:r>
              <a:rPr lang="ru-RU" dirty="0"/>
              <a:t>, которая назначает врача-консультанта. </a:t>
            </a:r>
          </a:p>
          <a:p>
            <a:endParaRPr lang="ru-RU" dirty="0"/>
          </a:p>
          <a:p>
            <a:r>
              <a:rPr lang="ru-RU" dirty="0"/>
              <a:t>При регистрации контракта создается канал связи пациент-врач, действующий только в течение срока действия контракта.</a:t>
            </a:r>
          </a:p>
        </p:txBody>
      </p:sp>
    </p:spTree>
    <p:extLst>
      <p:ext uri="{BB962C8B-B14F-4D97-AF65-F5344CB8AC3E}">
        <p14:creationId xmlns:p14="http://schemas.microsoft.com/office/powerpoint/2010/main" val="402336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ttp://masterservis24.ru/uploads/posts/2014-01/1389550076_mon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5616624" cy="37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60" t="11151" r="65121" b="21651"/>
          <a:stretch/>
        </p:blipFill>
        <p:spPr>
          <a:xfrm>
            <a:off x="3779912" y="1268760"/>
            <a:ext cx="1575448" cy="26533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8840" t="5900" r="8000" b="14300"/>
          <a:stretch/>
        </p:blipFill>
        <p:spPr>
          <a:xfrm>
            <a:off x="539552" y="1268760"/>
            <a:ext cx="3456384" cy="2653386"/>
          </a:xfrm>
          <a:prstGeom prst="rect">
            <a:avLst/>
          </a:prstGeom>
        </p:spPr>
      </p:pic>
      <p:pic>
        <p:nvPicPr>
          <p:cNvPr id="5" name="Picture 4" descr="http://img.allo.ua/media/catalog/product/cache/1/image/9df78eab33525d08d6e5fb8d27136e95/h/o/honor_3c_lite_black_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624"/>
            <a:ext cx="3096344" cy="59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23" y="650691"/>
            <a:ext cx="2657157" cy="472383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37" r="50000" b="83187"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5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37" r="50000" b="83187"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8001" t="11729" r="9680" b="22699"/>
          <a:stretch/>
        </p:blipFill>
        <p:spPr>
          <a:xfrm>
            <a:off x="683568" y="1052736"/>
            <a:ext cx="7559086" cy="4816952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89436" y="34396"/>
            <a:ext cx="8363938" cy="7478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«Пульт управления»</a:t>
            </a:r>
          </a:p>
          <a:p>
            <a:r>
              <a:rPr lang="ru-RU" sz="3200" dirty="0"/>
              <a:t> взаимодействием врачей и пациентов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212976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36511" y="2087028"/>
            <a:ext cx="9180512" cy="2206068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Дистанционное консультирование лечащим врачом может быть предложено пациентам в качестве дополнительной платной  услуги.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Канал связи между врачом пациентом и врачом активируется в кабинете администратора ЛПУ.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По завершении абонемента у пациента не остается никаких личных контактов врача.   </a:t>
            </a:r>
          </a:p>
        </p:txBody>
      </p:sp>
    </p:spTree>
    <p:extLst>
      <p:ext uri="{BB962C8B-B14F-4D97-AF65-F5344CB8AC3E}">
        <p14:creationId xmlns:p14="http://schemas.microsoft.com/office/powerpoint/2010/main" val="5143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37" r="50000" b="83187"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0"/>
            <a:ext cx="9143999" cy="980728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  </a:t>
            </a:r>
            <a:r>
              <a:rPr lang="ru-RU" sz="3200" b="1" dirty="0"/>
              <a:t>Пациенты, особенно нуждающиеся в услуге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712968" cy="461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Данная услуга может быть активно востребована: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Пациентами, выписывающимися после операций или иного стационарного лечения. Это позволяет им оставаться на связи со своим лечащим врачом на весь период домашнего долечивания и реабилитации.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Хроническими больными и пациентами, проходящими длительное лечение и  остающимися на связи со своим лечащим врачом в промежутках между очными визитами.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Родителями малолетних детей, находящимся на связи со своим педиатром.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Беременными и другими категориями людей, постоянно следящими за своим здоровьем.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Детьми пожилых родителей, обеспечивающими их связь с лечащим врачом.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Родственниками пациентов, проходящих стационарное лечение: услуга может быть предложена для оперативного дистанционного взаимодействия с лечащим врачом, включая ответы на вопросы о состоянии пациента. </a:t>
            </a:r>
          </a:p>
        </p:txBody>
      </p:sp>
    </p:spTree>
    <p:extLst>
      <p:ext uri="{BB962C8B-B14F-4D97-AF65-F5344CB8AC3E}">
        <p14:creationId xmlns:p14="http://schemas.microsoft.com/office/powerpoint/2010/main" val="886611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A8B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9922</TotalTime>
  <Words>1331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Segoe UI Light</vt:lpstr>
      <vt:lpstr>Symbol</vt:lpstr>
      <vt:lpstr>Times New Roman</vt:lpstr>
      <vt:lpstr>Тема Office</vt:lpstr>
      <vt:lpstr>Презентация PowerPoint</vt:lpstr>
      <vt:lpstr>Разные мнения</vt:lpstr>
      <vt:lpstr>Телемедицина «пациент-врач» давно существует  (в стихийном, неорганизованном формате)!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(почему сейчас?)</vt:lpstr>
      <vt:lpstr>Презентация PowerPoint</vt:lpstr>
      <vt:lpstr>Презентация PowerPoint</vt:lpstr>
      <vt:lpstr>В чем польза для пациентов?</vt:lpstr>
      <vt:lpstr>В чем польза системы для врача?</vt:lpstr>
      <vt:lpstr>В чем польза системы для мед.организации?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Инна Фистул</cp:lastModifiedBy>
  <cp:revision>68</cp:revision>
  <dcterms:created xsi:type="dcterms:W3CDTF">2017-03-02T17:49:51Z</dcterms:created>
  <dcterms:modified xsi:type="dcterms:W3CDTF">2017-04-10T21:16:00Z</dcterms:modified>
</cp:coreProperties>
</file>